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362" r:id="rId3"/>
    <p:sldId id="265" r:id="rId4"/>
    <p:sldId id="278" r:id="rId5"/>
    <p:sldId id="266" r:id="rId6"/>
    <p:sldId id="277" r:id="rId7"/>
    <p:sldId id="280" r:id="rId8"/>
    <p:sldId id="375" r:id="rId9"/>
    <p:sldId id="282" r:id="rId10"/>
    <p:sldId id="269" r:id="rId11"/>
    <p:sldId id="285" r:id="rId12"/>
    <p:sldId id="286" r:id="rId13"/>
    <p:sldId id="287" r:id="rId14"/>
    <p:sldId id="270" r:id="rId15"/>
    <p:sldId id="410" r:id="rId16"/>
    <p:sldId id="369" r:id="rId17"/>
    <p:sldId id="407" r:id="rId18"/>
    <p:sldId id="271" r:id="rId19"/>
    <p:sldId id="305" r:id="rId20"/>
    <p:sldId id="413" r:id="rId21"/>
    <p:sldId id="272" r:id="rId22"/>
    <p:sldId id="308" r:id="rId23"/>
    <p:sldId id="309" r:id="rId24"/>
    <p:sldId id="274" r:id="rId25"/>
    <p:sldId id="316" r:id="rId26"/>
    <p:sldId id="315" r:id="rId27"/>
    <p:sldId id="343" r:id="rId28"/>
    <p:sldId id="346" r:id="rId29"/>
    <p:sldId id="374" r:id="rId30"/>
    <p:sldId id="40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ОСВОЕНИЯ ООП ДО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ВЫШЕ НОРМЫ 50%</c:v>
                </c:pt>
                <c:pt idx="1">
                  <c:v>НОРМА 46.1%</c:v>
                </c:pt>
                <c:pt idx="2">
                  <c:v>НИЖЕ НОРМЫ 28%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46.1</c:v>
                </c:pt>
                <c:pt idx="2">
                  <c:v>28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Удовлетворены качеством онлайн-занятий 54%</c:v>
                </c:pt>
                <c:pt idx="1">
                  <c:v>Частично удовлетворены качеством онлайн-занятий 36%</c:v>
                </c:pt>
                <c:pt idx="2">
                  <c:v>Не удовлетворены качеством онлайн-занятий 10%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</c:v>
                </c:pt>
                <c:pt idx="1">
                  <c:v>36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Один ребенок 38.4%</c:v>
                </c:pt>
                <c:pt idx="1">
                  <c:v>Два ребенка 42.3%</c:v>
                </c:pt>
                <c:pt idx="2">
                  <c:v>Три ребенка и более 19.2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38.4</c:v>
                </c:pt>
                <c:pt idx="1">
                  <c:v>42.3</c:v>
                </c:pt>
                <c:pt idx="2">
                  <c:v>19.2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Полная 46.1%</c:v>
                </c:pt>
                <c:pt idx="1">
                  <c:v>Неполная с матерью 50%</c:v>
                </c:pt>
                <c:pt idx="2">
                  <c:v>Неполная с отцом 3.8</c:v>
                </c:pt>
                <c:pt idx="3">
                  <c:v>Оформлено опекунство 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46.1</c:v>
                </c:pt>
                <c:pt idx="1">
                  <c:v>50</c:v>
                </c:pt>
                <c:pt idx="2">
                  <c:v>3.8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педагогических рботников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высшее педагогическое</c:v>
                </c:pt>
                <c:pt idx="1">
                  <c:v>высшее не педагогическое</c:v>
                </c:pt>
                <c:pt idx="2">
                  <c:v>среднее педагогическое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От 1 до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От 15 до 20 лет</c:v>
                </c:pt>
                <c:pt idx="4">
                  <c:v>От 20 и более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 1 до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От 15 до 20 лет</c:v>
                </c:pt>
                <c:pt idx="4">
                  <c:v>От 20 и более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 1 до 5 лет</c:v>
                </c:pt>
                <c:pt idx="1">
                  <c:v>От 5 до 10 лет</c:v>
                </c:pt>
                <c:pt idx="2">
                  <c:v>От 10 до 15 лет</c:v>
                </c:pt>
                <c:pt idx="3">
                  <c:v>От 15 до 20 лет</c:v>
                </c:pt>
                <c:pt idx="4">
                  <c:v>От 20 и более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7C87-86DD-4343-AB86-AF515AA79885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E60F-2189-4C71-A999-8E3DC4FB04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5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5E60F-2189-4C71-A999-8E3DC4FB04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40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7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tif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77072"/>
            <a:ext cx="8064896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  <a:t>Отчет об итогах работы </a:t>
            </a:r>
            <a:b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PF DinDisplay Pro Medium" pitchFamily="2" charset="0"/>
              </a:rPr>
              <a:t>МУНИЦИПАЛЬНОГО БЮДЖЕТНОГО ДОШКОЛЬНОГО ОБРАЗОВАТЕЛЬНОГО УЧРЕЖДЕНИЯ «ДЕТСКИЙ САД № 38» </a:t>
            </a:r>
            <a: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  <a:t>в 2020 году </a:t>
            </a:r>
            <a:endParaRPr lang="ru-RU" sz="24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2051" name="Picture 3" descr="\\FOTOMASTER\Users\Public\ИНФОГРАФИКА\Иллюстрации\EPS\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783089" cy="25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3140968"/>
            <a:ext cx="7272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E:\свадьбы и фотосеты- в работу - срочное\выдано\Дизайн\2019\ВСОШ грамоты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920" y="543987"/>
            <a:ext cx="1369488" cy="13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48264" y="532389"/>
            <a:ext cx="1656184" cy="15121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ЛОГО вашей ОО</a:t>
            </a:r>
            <a:endParaRPr lang="ru-RU" dirty="0"/>
          </a:p>
        </p:txBody>
      </p:sp>
      <p:pic>
        <p:nvPicPr>
          <p:cNvPr id="1026" name="Picture 2" descr="C:\Users\USER\Desktop\6ecc69dc60afc9aeb4fd7452d3852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1456" y="188640"/>
            <a:ext cx="232102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99605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УСПЕХ КАЖДОГО РЕБЁНКА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869160"/>
            <a:ext cx="630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2800" b="1" dirty="0">
                <a:solidFill>
                  <a:schemeClr val="bg1"/>
                </a:solidFill>
                <a:latin typeface="PF DinDisplay Pro Medium" pitchFamily="2" charset="0"/>
              </a:rPr>
              <a:t>УСПЕХ КАЖДОГО РЕБЁНКА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\\FOTOMASTER\Users\Public\хрень\Архив материалов3\Иконки\PNG\PNG_icons_federal_projects\icon_p (2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9" y="2992207"/>
            <a:ext cx="859719" cy="8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FOTOMASTER\Users\Public\хрень\Архив материалов3\Иконки\PNG\PNG_icons_federal_projects\icon_p (2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813" y="4984248"/>
            <a:ext cx="655613" cy="6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9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624" y="188640"/>
            <a:ext cx="1080000" cy="1080000"/>
            <a:chOff x="251520" y="412303"/>
            <a:chExt cx="845217" cy="856457"/>
          </a:xfrm>
        </p:grpSpPr>
        <p:sp>
          <p:nvSpPr>
            <p:cNvPr id="5" name="Овал 4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\\FOTOMASTER\Users\Public\хрень\Архив материалов3\Иконки\PNG\PNG_icons_federal_projects\icon_p (2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1" y="468164"/>
              <a:ext cx="655613" cy="65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475656" y="33265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Развитие  конкурсного движения среди воспитанников ДОУ: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24000" y="1397000"/>
          <a:ext cx="6576393" cy="4367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31"/>
                <a:gridCol w="2192131"/>
                <a:gridCol w="2192131"/>
              </a:tblGrid>
              <a:tr h="968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</a:tr>
              <a:tr h="96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effectLst/>
                          <a:latin typeface="PF DinDisplay Pro Light" pitchFamily="2" charset="0"/>
                        </a:rPr>
                        <a:t>количество участников на уровне ДОУ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PF DinDisplay Pro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9680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PF DinDisplay Pro Light" pitchFamily="2" charset="0"/>
                        </a:rPr>
                        <a:t>количество участников на муниципальном уровне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PF DinDisplay Pro Light" pitchFamily="2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9680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PF DinDisplay Pro Light" pitchFamily="2" charset="0"/>
                        </a:rPr>
                        <a:t>количество призеров и победителей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PF DinDisplay Pro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72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504" y="412302"/>
            <a:ext cx="1080000" cy="1080000"/>
            <a:chOff x="138813" y="412303"/>
            <a:chExt cx="845217" cy="856457"/>
          </a:xfrm>
        </p:grpSpPr>
        <p:sp>
          <p:nvSpPr>
            <p:cNvPr id="5" name="Овал 4"/>
            <p:cNvSpPr/>
            <p:nvPr/>
          </p:nvSpPr>
          <p:spPr>
            <a:xfrm>
              <a:off x="138813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\\FOTOMASTER\Users\Public\хрень\Архив материалов3\Иконки\PNG\PNG_icons_federal_projects\icon_p (2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3" y="463349"/>
              <a:ext cx="655613" cy="65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200570" y="260649"/>
            <a:ext cx="7475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Конкурсное движение среди воспитанников ДОУ</a:t>
            </a:r>
          </a:p>
          <a:p>
            <a:endParaRPr lang="ru-RU" sz="26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89040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29257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772816"/>
            <a:ext cx="20716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645024"/>
            <a:ext cx="2071687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23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51520" y="412303"/>
            <a:ext cx="845217" cy="856457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412302"/>
            <a:ext cx="1080000" cy="1080000"/>
            <a:chOff x="138813" y="412303"/>
            <a:chExt cx="845217" cy="856457"/>
          </a:xfrm>
        </p:grpSpPr>
        <p:sp>
          <p:nvSpPr>
            <p:cNvPr id="10" name="Овал 9"/>
            <p:cNvSpPr/>
            <p:nvPr/>
          </p:nvSpPr>
          <p:spPr>
            <a:xfrm>
              <a:off x="138813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1" name="Picture 2" descr="\\FOTOMASTER\Users\Public\хрень\Архив материалов3\Иконки\PNG\PNG_icons_federal_projects\icon_p (2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3" y="463349"/>
              <a:ext cx="655613" cy="65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187624" y="69269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Результаты качества освоения воспитанниками ООП  ДО по итогам 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2019-2020 </a:t>
            </a:r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г.г.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475656" y="2204864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836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845966"/>
            <a:ext cx="6387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PF DinDisplay Pro Medium" pitchFamily="2" charset="0"/>
              </a:rPr>
              <a:t>ЦИФРОВАЯ ОБРАЗОВАТЕЛЬНАЯ СРЕДА</a:t>
            </a:r>
            <a:endParaRPr lang="ru-RU" sz="28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96381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2600" b="1" dirty="0">
                <a:solidFill>
                  <a:schemeClr val="bg1"/>
                </a:solidFill>
                <a:latin typeface="PF DinDisplay Pro Medium" pitchFamily="2" charset="0"/>
              </a:rPr>
              <a:t>ЦИФРОВАЯ ОБРАЗОВАТЕЛЬНАЯ СРЕДА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3" name="Picture 2" descr="\\FOTOMASTER\Users\Public\хрень\Архив материалов3\Иконки\PNG\PNG_icons_federal_projects\icon_p (2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617" y="5085184"/>
            <a:ext cx="642005" cy="5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FOTOMASTER\Users\Public\хрень\Архив материалов3\Иконки\PNG\PNG_icons_federal_projects\icon_p (2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09" y="3068960"/>
            <a:ext cx="859719" cy="7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07504" y="412302"/>
            <a:ext cx="1080000" cy="1080000"/>
            <a:chOff x="251520" y="412303"/>
            <a:chExt cx="845217" cy="856457"/>
          </a:xfrm>
        </p:grpSpPr>
        <p:sp>
          <p:nvSpPr>
            <p:cNvPr id="5" name="Овал 4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\\FOTOMASTER\Users\Public\хрень\Архив материалов3\Иконки\PNG\PNG_icons_federal_projects\icon_p (28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5" y="620688"/>
              <a:ext cx="642005" cy="53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259632" y="188640"/>
            <a:ext cx="751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  <a:t>Результат  подключения социально-значимых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PF DinDisplay Pro Medium" pitchFamily="2" charset="0"/>
              </a:rPr>
              <a:t>объектов  к  высокоскоростной  сети  </a:t>
            </a:r>
            <a:r>
              <a:rPr lang="ru-RU" sz="2400" b="1" dirty="0">
                <a:solidFill>
                  <a:schemeClr val="tx2"/>
                </a:solidFill>
                <a:latin typeface="PF DinDisplay Pro Medium" pitchFamily="2" charset="0"/>
              </a:rPr>
              <a:t>Интернет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795" y="2492896"/>
            <a:ext cx="65157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PF DinDisplay Pro Medium" pitchFamily="2" charset="0"/>
              </a:rPr>
              <a:t> Изменение скорости сети Интернет ( сравнение)</a:t>
            </a:r>
          </a:p>
          <a:p>
            <a:endParaRPr lang="ru-RU" b="1" dirty="0" smtClean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4416598" cy="29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59632" y="1397000"/>
          <a:ext cx="73448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ИНТЕРНЕТА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218,15 Кбит/с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218,15 Кбит/с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27584" y="3284984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tx2"/>
                </a:solidFill>
                <a:latin typeface="PF DinDisplay Pro Medium" pitchFamily="2" charset="0"/>
              </a:rPr>
              <a:t>Дополнительно установлено оборудование </a:t>
            </a:r>
            <a:r>
              <a:rPr lang="en-US" b="1" dirty="0" err="1" smtClean="0">
                <a:solidFill>
                  <a:schemeClr val="tx2"/>
                </a:solidFill>
                <a:latin typeface="PF DinDisplay Pro Medium" pitchFamily="2" charset="0"/>
              </a:rPr>
              <a:t>Tp</a:t>
            </a:r>
            <a:r>
              <a:rPr lang="en-US" b="1" dirty="0" smtClean="0">
                <a:solidFill>
                  <a:schemeClr val="tx2"/>
                </a:solidFill>
                <a:latin typeface="PF DinDisplay Pro Medium" pitchFamily="2" charset="0"/>
              </a:rPr>
              <a:t>-link (</a:t>
            </a:r>
            <a:r>
              <a:rPr lang="en-US" b="1" dirty="0" err="1" smtClean="0">
                <a:solidFill>
                  <a:schemeClr val="tx2"/>
                </a:solidFill>
                <a:latin typeface="PF DinDisplay Pro Medium" pitchFamily="2" charset="0"/>
              </a:rPr>
              <a:t>wi-fi</a:t>
            </a:r>
            <a:r>
              <a:rPr lang="en-US" b="1" dirty="0" smtClean="0">
                <a:solidFill>
                  <a:schemeClr val="tx2"/>
                </a:solidFill>
                <a:latin typeface="PF DinDisplay Pro Medium" pitchFamily="2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PF DinDisplay Pro Medium" pitchFamily="2" charset="0"/>
              </a:rPr>
              <a:t>адаптер</a:t>
            </a:r>
            <a:r>
              <a:rPr lang="en-US" b="1" dirty="0" smtClean="0">
                <a:solidFill>
                  <a:schemeClr val="tx2"/>
                </a:solidFill>
                <a:latin typeface="PF DinDisplay Pro Medium" pitchFamily="2" charset="0"/>
              </a:rPr>
              <a:t>)</a:t>
            </a:r>
            <a:r>
              <a:rPr lang="ru-RU" b="1" dirty="0" smtClean="0">
                <a:solidFill>
                  <a:schemeClr val="tx2"/>
                </a:solidFill>
                <a:latin typeface="PF DinDisplay Pro Medium" pitchFamily="2" charset="0"/>
              </a:rPr>
              <a:t>, для расширения зоны сети Интернет в помещениях 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295459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07504" y="332656"/>
            <a:ext cx="1080000" cy="1080000"/>
            <a:chOff x="251520" y="412303"/>
            <a:chExt cx="845217" cy="856457"/>
          </a:xfrm>
        </p:grpSpPr>
        <p:sp>
          <p:nvSpPr>
            <p:cNvPr id="6" name="Овал 5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\\FOTOMASTER\Users\Public\хрень\Архив материалов3\Иконки\PNG\PNG_icons_federal_projects\icon_p (28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5" y="620688"/>
              <a:ext cx="642005" cy="53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236066" y="188640"/>
            <a:ext cx="772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PF DinDisplay Pro Medium" pitchFamily="2" charset="0"/>
              </a:rPr>
              <a:t>Реализация  образовательных  программ  с использованием  дистанционных  образовательных  технологий  и  электронного обучения</a:t>
            </a:r>
            <a:endParaRPr lang="ru-RU" sz="20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9104" y="980728"/>
            <a:ext cx="80648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F DinDisplay Pro Medium" pitchFamily="2" charset="0"/>
              </a:rPr>
              <a:t>Информационные  ресурсы  и площадки:  </a:t>
            </a:r>
          </a:p>
          <a:p>
            <a:r>
              <a:rPr lang="en-US" sz="1600" dirty="0" smtClean="0">
                <a:latin typeface="PF DinDisplay Pro Light" pitchFamily="2" charset="0"/>
              </a:rPr>
              <a:t>Zoom, Google-meet, Skype, Mail, You Tube, </a:t>
            </a:r>
            <a:r>
              <a:rPr lang="en-US" sz="1600" dirty="0" err="1" smtClean="0">
                <a:latin typeface="PF DinDisplay Pro Light" pitchFamily="2" charset="0"/>
              </a:rPr>
              <a:t>WhatsApp</a:t>
            </a:r>
            <a:r>
              <a:rPr lang="ru-RU" sz="1600" dirty="0" smtClean="0">
                <a:latin typeface="PF DinDisplay Pro Light" pitchFamily="2" charset="0"/>
              </a:rPr>
              <a:t> и другие. </a:t>
            </a:r>
          </a:p>
          <a:p>
            <a:r>
              <a:rPr lang="ru-RU" sz="1600" b="1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анализа опроса родителей (законных представителей)  оценки применения в ДОУ дистанционных технологий свидетельствует о достаточном уровне удовлетворенности качеством образовательной деятельности в дистанционном режиме</a:t>
            </a:r>
            <a:r>
              <a:rPr lang="ru-RU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24000" y="1844824"/>
          <a:ext cx="72244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0975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509120"/>
            <a:ext cx="8795320" cy="106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07504" y="332656"/>
            <a:ext cx="1080000" cy="1080000"/>
            <a:chOff x="251520" y="412303"/>
            <a:chExt cx="845217" cy="856457"/>
          </a:xfrm>
        </p:grpSpPr>
        <p:sp>
          <p:nvSpPr>
            <p:cNvPr id="6" name="Овал 5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7" name="Picture 2" descr="\\FOTOMASTER\Users\Public\хрень\Архив материалов3\Иконки\PNG\PNG_icons_federal_projects\icon_p (28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25" y="620688"/>
              <a:ext cx="642005" cy="53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1475656" y="76470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PF DinDisplay Pro Medium" pitchFamily="2" charset="0"/>
              </a:rPr>
              <a:t>Обеспеченность для внедрения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PF DinDisplay Pro Medium" pitchFamily="2" charset="0"/>
              </a:rPr>
              <a:t>Дистанционного обучения: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564905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Персональный компьютер – 1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Личный Ноутбук – 2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Ноутбуки ДОУ - 1</a:t>
            </a:r>
          </a:p>
        </p:txBody>
      </p:sp>
    </p:spTree>
    <p:extLst>
      <p:ext uri="{BB962C8B-B14F-4D97-AF65-F5344CB8AC3E}">
        <p14:creationId xmlns:p14="http://schemas.microsoft.com/office/powerpoint/2010/main" xmlns="" val="186812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845966"/>
            <a:ext cx="63870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PF DinDisplay Pro Medium" pitchFamily="2" charset="0"/>
              </a:rPr>
              <a:t>ПОДДЕРЖКА СЕМЕЙ, ИМЕЮЩИХ ДЕТЕЙ</a:t>
            </a:r>
            <a:endParaRPr lang="ru-RU" sz="28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941168"/>
            <a:ext cx="6192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PF DinDisplay Pro Medium" pitchFamily="2" charset="0"/>
              </a:rPr>
              <a:t>ПОДДЕРЖКА СЕМЕЙ, ИМЕЮЩИХ ДЕТЕЙ</a:t>
            </a:r>
            <a:endParaRPr lang="ru-RU" sz="24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\\FOTOMASTER\Users\Public\хрень\Архив материалов3\Иконки\PNG\PNG_icons_federal_projects\icon_p (2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385" y="5069027"/>
            <a:ext cx="662470" cy="4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FOTOMASTER\Users\Public\хрень\Архив материалов3\Иконки\PNG\PNG_icons_federal_projects\icon_p (2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70" y="3068960"/>
            <a:ext cx="98391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8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15061" y="-2716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07504" y="412302"/>
            <a:ext cx="1080000" cy="1080000"/>
            <a:chOff x="107504" y="412302"/>
            <a:chExt cx="1080000" cy="1080000"/>
          </a:xfrm>
        </p:grpSpPr>
        <p:sp>
          <p:nvSpPr>
            <p:cNvPr id="9" name="Овал 8"/>
            <p:cNvSpPr/>
            <p:nvPr/>
          </p:nvSpPr>
          <p:spPr>
            <a:xfrm>
              <a:off x="107504" y="412302"/>
              <a:ext cx="1080000" cy="1080000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0" name="Picture 2" descr="\\FOTOMASTER\Users\Public\хрень\Архив материалов3\Иконки\PNG\PNG_icons_federal_projects\icon_p (27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8857"/>
              <a:ext cx="860701" cy="6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547664" y="18864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99"/>
                </a:solidFill>
              </a:rPr>
              <a:t>Характеристика семей по количеству детей</a:t>
            </a:r>
            <a:endParaRPr lang="ru-RU" sz="3200" dirty="0">
              <a:solidFill>
                <a:srgbClr val="336699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187624" y="764704"/>
          <a:ext cx="71041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259632" y="5445224"/>
            <a:ext cx="76428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</a:rPr>
              <a:t>Семьям, имеющим трех и более несовершеннолетних детей, </a:t>
            </a:r>
          </a:p>
          <a:p>
            <a:r>
              <a:rPr lang="ru-RU" b="1" dirty="0" smtClean="0">
                <a:solidFill>
                  <a:srgbClr val="336699"/>
                </a:solidFill>
              </a:rPr>
              <a:t>предоставляется льгота по оплате за присмотр и уход за детьми </a:t>
            </a:r>
          </a:p>
          <a:p>
            <a:r>
              <a:rPr lang="ru-RU" b="1" dirty="0" smtClean="0">
                <a:solidFill>
                  <a:srgbClr val="336699"/>
                </a:solidFill>
              </a:rPr>
              <a:t>осваивающими образовательные программы дошкольного образования </a:t>
            </a:r>
            <a:endParaRPr lang="ru-RU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36512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8517948" y="2738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1577747"/>
            <a:ext cx="8795320" cy="106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2"/>
                </a:solidFill>
                <a:latin typeface="PF DinDisplay Pro Medium" pitchFamily="2" charset="0"/>
              </a:rPr>
              <a:t>Информацию о деятельности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PF DinDisplay Pro Medium" pitchFamily="2" charset="0"/>
              </a:rPr>
              <a:t>МБДОУ № 38 можно получить используя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PF DinDisplay Pro Medium" pitchFamily="2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PF DinDisplay Pro Medium" pitchFamily="2" charset="0"/>
              </a:rPr>
              <a:t>QR</a:t>
            </a:r>
            <a:r>
              <a:rPr lang="ru-RU" sz="2800" dirty="0" smtClean="0">
                <a:solidFill>
                  <a:schemeClr val="tx2"/>
                </a:solidFill>
                <a:latin typeface="PF DinDisplay Pro Medium" pitchFamily="2" charset="0"/>
              </a:rPr>
              <a:t>-код</a:t>
            </a:r>
          </a:p>
          <a:p>
            <a:endParaRPr lang="ru-RU" sz="2800" dirty="0" smtClean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sp>
        <p:nvSpPr>
          <p:cNvPr id="30722" name="AutoShape 2" descr="Изображение QR кода в формате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Изображение QR кода в формате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Изображение QR кода в формате 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76872"/>
            <a:ext cx="223996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4427984" y="3140968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99"/>
                </a:solidFill>
              </a:rPr>
              <a:t>Сайт </a:t>
            </a:r>
            <a:r>
              <a:rPr lang="ru-RU" b="1" dirty="0" smtClean="0">
                <a:solidFill>
                  <a:srgbClr val="336699"/>
                </a:solidFill>
              </a:rPr>
              <a:t>МБДОУ №</a:t>
            </a:r>
            <a:r>
              <a:rPr lang="ru-RU" b="1" dirty="0" smtClean="0">
                <a:solidFill>
                  <a:srgbClr val="336699"/>
                </a:solidFill>
              </a:rPr>
              <a:t>38</a:t>
            </a:r>
            <a:endParaRPr lang="ru-RU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15061" y="-2716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107504" y="412302"/>
            <a:ext cx="1080000" cy="1080000"/>
            <a:chOff x="107504" y="412302"/>
            <a:chExt cx="1080000" cy="1080000"/>
          </a:xfrm>
        </p:grpSpPr>
        <p:sp>
          <p:nvSpPr>
            <p:cNvPr id="9" name="Овал 8"/>
            <p:cNvSpPr/>
            <p:nvPr/>
          </p:nvSpPr>
          <p:spPr>
            <a:xfrm>
              <a:off x="107504" y="412302"/>
              <a:ext cx="1080000" cy="1080000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0" name="Picture 2" descr="\\FOTOMASTER\Users\Public\хрень\Архив материалов3\Иконки\PNG\PNG_icons_federal_projects\icon_p (27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38857"/>
              <a:ext cx="860701" cy="629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403648" y="611977"/>
            <a:ext cx="6155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Характеристика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семей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по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составу</a:t>
            </a:r>
            <a:endParaRPr lang="ru-RU" sz="32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24000" y="1397000"/>
          <a:ext cx="6720408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54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845966"/>
            <a:ext cx="638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УЧИТЕЛЬ БУДУЩЕГО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941168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PF DinDisplay Pro Medium" pitchFamily="2" charset="0"/>
              </a:rPr>
              <a:t>УЧИТЕЛЬ БУДУЩЕГО</a:t>
            </a:r>
            <a:endParaRPr lang="ru-RU" sz="32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3" name="Picture 2" descr="\\FOTOMASTER\Users\Public\хрень\Архив материалов3\Иконки\PNG\PNG_icons_federal_projects\icon_p (2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013" y="5013176"/>
            <a:ext cx="595699" cy="5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FOTOMASTER\Users\Public\хрень\Архив материалов3\Иконки\PNG\PNG_icons_federal_projects\icon_p (29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09966"/>
            <a:ext cx="851611" cy="8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476672"/>
            <a:ext cx="68481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Характеристика кадрового состава </a:t>
            </a:r>
          </a:p>
          <a:p>
            <a:endParaRPr lang="ru-RU" sz="32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07504" y="412302"/>
            <a:ext cx="1080000" cy="1080000"/>
            <a:chOff x="251520" y="412303"/>
            <a:chExt cx="845217" cy="856457"/>
          </a:xfrm>
        </p:grpSpPr>
        <p:sp>
          <p:nvSpPr>
            <p:cNvPr id="13" name="Овал 12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4" name="Picture 2" descr="\\FOTOMASTER\Users\Public\хрень\Архив материалов3\Иконки\PNG\PNG_icons_federal_projects\icon_p (29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78" y="542866"/>
              <a:ext cx="595699" cy="59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5" name="Диаграмма 14"/>
          <p:cNvGraphicFramePr/>
          <p:nvPr/>
        </p:nvGraphicFramePr>
        <p:xfrm>
          <a:off x="1524000" y="1397000"/>
          <a:ext cx="6936432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304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17228" y="334397"/>
            <a:ext cx="7143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PF DinDisplay Pro Medium" pitchFamily="2" charset="0"/>
              </a:rPr>
              <a:t>Стаж работы педагогов</a:t>
            </a:r>
          </a:p>
          <a:p>
            <a:pPr algn="ctr"/>
            <a:endParaRPr lang="ru-RU" sz="36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504" y="260648"/>
            <a:ext cx="1080000" cy="1080000"/>
            <a:chOff x="251520" y="412303"/>
            <a:chExt cx="845217" cy="856457"/>
          </a:xfrm>
        </p:grpSpPr>
        <p:sp>
          <p:nvSpPr>
            <p:cNvPr id="14" name="Овал 13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5" name="Picture 2" descr="\\FOTOMASTER\Users\Public\хрень\Архив материалов3\Иконки\PNG\PNG_icons_federal_projects\icon_p (29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78" y="542866"/>
              <a:ext cx="595699" cy="59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7" name="Диаграмма 16"/>
          <p:cNvGraphicFramePr/>
          <p:nvPr/>
        </p:nvGraphicFramePr>
        <p:xfrm>
          <a:off x="1524000" y="1397000"/>
          <a:ext cx="70804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594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845966"/>
            <a:ext cx="638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СОЦИАЛЬНАЯ АКТИВНОСТЬ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941168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PF DinDisplay Pro Medium" pitchFamily="2" charset="0"/>
              </a:rPr>
              <a:t>СОЦИАЛЬНАЯ АКТИВНОСТЬ</a:t>
            </a:r>
            <a:endParaRPr lang="ru-RU" sz="32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3" name="Picture 2" descr="\\FOTOMASTER\Users\Public\хрень\Архив материалов3\Иконки\PNG\PNG_icons_federal_projects\icon_p (3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81729"/>
            <a:ext cx="864096" cy="8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FOTOMASTER\Users\Public\хрень\Архив материалов3\Иконки\PNG\PNG_icons_federal_projects\icon_p (3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943" y="5122253"/>
            <a:ext cx="501474" cy="4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1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15061" y="-2716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07504" y="332656"/>
            <a:ext cx="1080000" cy="1080000"/>
            <a:chOff x="107504" y="412302"/>
            <a:chExt cx="1080000" cy="1080000"/>
          </a:xfrm>
        </p:grpSpPr>
        <p:sp>
          <p:nvSpPr>
            <p:cNvPr id="6" name="Овал 5"/>
            <p:cNvSpPr/>
            <p:nvPr/>
          </p:nvSpPr>
          <p:spPr>
            <a:xfrm>
              <a:off x="107504" y="412302"/>
              <a:ext cx="1080000" cy="1080000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\\FOTOMASTER\Users\Public\хрень\Архив материалов3\Иконки\PNG\PNG_icons_federal_projects\icon_p (3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7" y="620688"/>
              <a:ext cx="650497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170735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Сотрудничество с социальными партнерами</a:t>
            </a:r>
            <a:endParaRPr lang="ru-RU" sz="2000" b="1" dirty="0" smtClean="0">
              <a:solidFill>
                <a:srgbClr val="FF0000"/>
              </a:solidFill>
              <a:latin typeface="PF DinDisplay Pro Medium" pitchFamily="2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764704"/>
            <a:ext cx="2664296" cy="20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C:\Users\USER\Desktop\IMG_2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764704"/>
            <a:ext cx="3000375" cy="4000500"/>
          </a:xfrm>
          <a:prstGeom prst="rect">
            <a:avLst/>
          </a:prstGeom>
          <a:noFill/>
        </p:spPr>
      </p:pic>
      <p:pic>
        <p:nvPicPr>
          <p:cNvPr id="21507" name="Picture 3" descr="C:\Users\USER\Desktop\IMG_2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645024"/>
            <a:ext cx="4000500" cy="3000375"/>
          </a:xfrm>
          <a:prstGeom prst="rect">
            <a:avLst/>
          </a:prstGeom>
          <a:noFill/>
        </p:spPr>
      </p:pic>
      <p:pic>
        <p:nvPicPr>
          <p:cNvPr id="21510" name="Picture 6" descr="C:\Users\USER\Desktop\IMG_24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3068960"/>
            <a:ext cx="300037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84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15061" y="-2716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07504" y="332656"/>
            <a:ext cx="1080000" cy="1080000"/>
            <a:chOff x="107504" y="412302"/>
            <a:chExt cx="1080000" cy="1080000"/>
          </a:xfrm>
        </p:grpSpPr>
        <p:sp>
          <p:nvSpPr>
            <p:cNvPr id="9" name="Овал 8"/>
            <p:cNvSpPr/>
            <p:nvPr/>
          </p:nvSpPr>
          <p:spPr>
            <a:xfrm>
              <a:off x="107504" y="412302"/>
              <a:ext cx="1080000" cy="1080000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0" name="Picture 2" descr="\\FOTOMASTER\Users\Public\хрень\Архив материалов3\Иконки\PNG\PNG_icons_federal_projects\icon_p (3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47" y="620688"/>
              <a:ext cx="650497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31640" y="315813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99"/>
                </a:solidFill>
                <a:latin typeface="PF DinDisplay Pro Medium" pitchFamily="2" charset="0"/>
              </a:rPr>
              <a:t>УЧАСТИЯ</a:t>
            </a:r>
            <a:r>
              <a:rPr lang="ru-RU" sz="2000" b="1" dirty="0" smtClean="0">
                <a:solidFill>
                  <a:srgbClr val="FF0000"/>
                </a:solidFill>
                <a:latin typeface="PF DinDisplay Pro Medium" pitchFamily="2" charset="0"/>
              </a:rPr>
              <a:t> </a:t>
            </a:r>
            <a:r>
              <a:rPr lang="ru-RU" sz="2000" b="1" dirty="0" smtClean="0">
                <a:solidFill>
                  <a:srgbClr val="336699"/>
                </a:solidFill>
                <a:latin typeface="PF DinDisplay Pro Medium" pitchFamily="2" charset="0"/>
              </a:rPr>
              <a:t>В АКЦИЯХ</a:t>
            </a:r>
            <a:endParaRPr lang="ru-RU" sz="2000" b="1" dirty="0">
              <a:solidFill>
                <a:srgbClr val="336699"/>
              </a:solidFill>
              <a:latin typeface="PF DinDisplay Pro Medium" pitchFamily="2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5876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836712"/>
            <a:ext cx="2587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73500"/>
            <a:ext cx="2997200" cy="27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221088"/>
            <a:ext cx="24860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908720"/>
            <a:ext cx="22383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587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71600" y="692696"/>
            <a:ext cx="1440160" cy="140960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endCxn id="12" idx="0"/>
          </p:cNvCxnSpPr>
          <p:nvPr/>
        </p:nvCxnSpPr>
        <p:spPr>
          <a:xfrm flipH="1">
            <a:off x="1678943" y="-1769644"/>
            <a:ext cx="12738" cy="46286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636912"/>
            <a:ext cx="638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ФЕДЕРАЛЬНЫЙ   ПРОЕКТ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PF DinDisplay Pro Medium" pitchFamily="2" charset="0"/>
              </a:rPr>
              <a:t>Содействие занятости </a:t>
            </a:r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женщин</a:t>
            </a:r>
            <a:endParaRPr lang="ru-RU" sz="54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9482" y="9325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ДЕМОГРАФИЯ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4437112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РЕГИОНАЛЬНЫЙ   ПРОЕКТ</a:t>
            </a:r>
          </a:p>
          <a:p>
            <a:r>
              <a:rPr lang="ru-RU" sz="2400" b="1" dirty="0">
                <a:solidFill>
                  <a:schemeClr val="bg1"/>
                </a:solidFill>
                <a:latin typeface="PF DinDisplay Pro Medium" pitchFamily="2" charset="0"/>
              </a:rPr>
              <a:t>Содействие занятости женщин - создание условий дошкольного образования для детей в возрасте до трех лет на территории Свердловской области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2530" name="Picture 2" descr="M:\ИНФОГРАФИКА\Иконки\PNG\PNG_icons_national_projects\icon_n (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1106732" cy="11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M:\ИНФОГРАФИКА\Иконки\PNG\PNG_icons_federal_projects\icon_p (3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010" y="3000227"/>
            <a:ext cx="859718" cy="8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:\ИНФОГРАФИКА\Иконки\PNG\PNG_icons_federal_projects\icon_p (3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413" y="4995982"/>
            <a:ext cx="664414" cy="6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0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-27315" y="-2716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2564" y="412302"/>
            <a:ext cx="1080000" cy="108000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7028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PF DinDisplay Pro Medium" pitchFamily="2" charset="0"/>
              </a:rPr>
              <a:t>Показатель доступности дошкольного образования</a:t>
            </a:r>
            <a:endParaRPr lang="ru-RU" sz="2800" b="1" dirty="0">
              <a:solidFill>
                <a:schemeClr val="tx2"/>
              </a:solidFill>
              <a:latin typeface="PF DinDisplay Pro Medium" pitchFamily="2" charset="0"/>
            </a:endParaRPr>
          </a:p>
          <a:p>
            <a:endParaRPr lang="ru-RU" sz="32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7" name="Picture 2" descr="M:\ИНФОГРАФИКА\Иконки\PNG\PNG_icons_federal_projects\icon_p (3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1891"/>
            <a:ext cx="745912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556791"/>
          <a:ext cx="727280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ВОЗРАСТ1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2018-2019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2019-2020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2020-2021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1-3 ЛЕТ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3-7 ЛЕТ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05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PF DinDisplay Pro Medium"/>
              </a:rPr>
              <a:t>Издано 436</a:t>
            </a:r>
            <a:r>
              <a:rPr lang="ru-RU" sz="3200" b="1" dirty="0" smtClean="0">
                <a:solidFill>
                  <a:srgbClr val="C00000"/>
                </a:solidFill>
                <a:latin typeface="PF DinDisplay Pro Medium"/>
              </a:rPr>
              <a:t> </a:t>
            </a:r>
            <a:r>
              <a:rPr lang="ru-RU" sz="3200" dirty="0" smtClean="0">
                <a:latin typeface="PF DinDisplay Pro Medium"/>
              </a:rPr>
              <a:t>приказов, в том числе: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PF DinDisplay Pro Light" pitchFamily="2" charset="0"/>
              </a:rPr>
              <a:t>по личному составу – 17,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dirty="0" smtClean="0">
                <a:latin typeface="PF DinDisplay Pro Light" pitchFamily="2" charset="0"/>
              </a:rPr>
              <a:t>по основной деятельности – 58. 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PF DinDisplay Pro Medium"/>
              </a:rPr>
              <a:t>1223</a:t>
            </a:r>
            <a:r>
              <a:rPr lang="ru-RU" sz="4000" dirty="0" smtClean="0">
                <a:latin typeface="PF DinDisplay Pro Medium"/>
              </a:rPr>
              <a:t> входящая документация</a:t>
            </a:r>
            <a:endParaRPr lang="ru-RU" sz="4000" b="1" dirty="0" smtClean="0">
              <a:solidFill>
                <a:srgbClr val="C00000"/>
              </a:solidFill>
              <a:latin typeface="PF DinDisplay Pro Medium"/>
            </a:endParaRPr>
          </a:p>
          <a:p>
            <a:endParaRPr lang="ru-RU" sz="2800" dirty="0" smtClean="0">
              <a:latin typeface="PF DinDisplay Pro Medium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PF DinDisplay Pro Medium"/>
              </a:rPr>
              <a:t>136 </a:t>
            </a:r>
            <a:r>
              <a:rPr lang="ru-RU" sz="4000" dirty="0" smtClean="0">
                <a:latin typeface="PF DinDisplay Pro Medium"/>
              </a:rPr>
              <a:t>подготовлено исходящих документов</a:t>
            </a:r>
          </a:p>
          <a:p>
            <a:endParaRPr lang="ru-RU" sz="2800" dirty="0" smtClean="0">
              <a:latin typeface="PF DinDisplay Pro Medium"/>
            </a:endParaRPr>
          </a:p>
          <a:p>
            <a:endParaRPr lang="ru-RU" dirty="0"/>
          </a:p>
        </p:txBody>
      </p:sp>
      <p:pic>
        <p:nvPicPr>
          <p:cNvPr id="5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256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27635" y="1536026"/>
            <a:ext cx="0" cy="189297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свадьбы и фотосеты- в работу - срочное\выдано\Дизайн\2019\ВСОШ грамоты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01" y="263760"/>
            <a:ext cx="1078231" cy="10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33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/>
          <p:cNvGrpSpPr/>
          <p:nvPr/>
        </p:nvGrpSpPr>
        <p:grpSpPr>
          <a:xfrm>
            <a:off x="1403648" y="260648"/>
            <a:ext cx="6912768" cy="5803845"/>
            <a:chOff x="2345819" y="1052736"/>
            <a:chExt cx="5113058" cy="4435180"/>
          </a:xfrm>
        </p:grpSpPr>
        <p:pic>
          <p:nvPicPr>
            <p:cNvPr id="5" name="Picture 3" descr="\\FOTOMASTER\Users\Public\хрень\Архив материалов3\Иконки\PNG\PNG_icons_federal_projects\icon_p (25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052736"/>
              <a:ext cx="707777" cy="70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05098" y="1692097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СОВРЕМЕННАЯ</a:t>
              </a:r>
            </a:p>
            <a:p>
              <a:pPr algn="ctr"/>
              <a:r>
                <a:rPr lang="ru-RU" sz="1600" b="1" dirty="0" smtClean="0"/>
                <a:t>ШКОЛА</a:t>
              </a:r>
              <a:endParaRPr lang="ru-RU" sz="1600" b="1" dirty="0"/>
            </a:p>
          </p:txBody>
        </p:sp>
        <p:pic>
          <p:nvPicPr>
            <p:cNvPr id="7" name="Picture 2" descr="\\FOTOMASTER\Users\Public\хрень\Архив материалов3\Иконки\PNG\PNG_icons_federal_projects\icon_p (26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291" y="1628800"/>
              <a:ext cx="655613" cy="65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39588" y="2204864"/>
              <a:ext cx="10895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УСПЕХ</a:t>
              </a:r>
            </a:p>
            <a:p>
              <a:pPr algn="ctr"/>
              <a:r>
                <a:rPr lang="ru-RU" sz="1600" b="1" dirty="0" smtClean="0"/>
                <a:t>КАЖДОГО</a:t>
              </a:r>
            </a:p>
            <a:p>
              <a:pPr algn="ctr"/>
              <a:r>
                <a:rPr lang="ru-RU" sz="1600" b="1" dirty="0" smtClean="0"/>
                <a:t> РЕБЕНКА</a:t>
              </a:r>
              <a:endParaRPr lang="ru-RU" sz="1600" b="1" dirty="0"/>
            </a:p>
          </p:txBody>
        </p:sp>
        <p:pic>
          <p:nvPicPr>
            <p:cNvPr id="9" name="Picture 2" descr="\\FOTOMASTER\Users\Public\хрень\Архив материалов3\Иконки\PNG\PNG_icons_federal_projects\icon_p (28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819" y="3068960"/>
              <a:ext cx="642005" cy="534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378298" y="3563724"/>
              <a:ext cx="609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ЦОС</a:t>
              </a:r>
              <a:endParaRPr lang="ru-RU" b="1" dirty="0"/>
            </a:p>
          </p:txBody>
        </p:sp>
        <p:pic>
          <p:nvPicPr>
            <p:cNvPr id="11" name="Picture 2" descr="\\FOTOMASTER\Users\Public\хрень\Архив материалов3\Иконки\PNG\PNG_icons_federal_projects\icon_p (30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996952"/>
              <a:ext cx="560697" cy="557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24135" y="3501008"/>
              <a:ext cx="16347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МОЛОДЫЕ</a:t>
              </a:r>
            </a:p>
            <a:p>
              <a:pPr algn="ctr"/>
              <a:r>
                <a:rPr lang="ru-RU" sz="1400" b="1" dirty="0" smtClean="0"/>
                <a:t>ПРОФЕССИОНАЛЫ</a:t>
              </a:r>
              <a:endParaRPr lang="ru-RU" sz="1400" b="1" dirty="0"/>
            </a:p>
          </p:txBody>
        </p:sp>
        <p:pic>
          <p:nvPicPr>
            <p:cNvPr id="13" name="Picture 2" descr="\\FOTOMASTER\Users\Public\хрень\Архив материалов3\Иконки\PNG\PNG_icons_federal_projects\icon_p (32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033927"/>
              <a:ext cx="541669" cy="539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85068" y="4603194"/>
              <a:ext cx="14895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/>
                <a:t>СОЦИАЛЬНАЯ </a:t>
              </a:r>
            </a:p>
            <a:p>
              <a:pPr algn="ctr"/>
              <a:r>
                <a:rPr lang="ru-RU" sz="1400" b="1" dirty="0" smtClean="0"/>
                <a:t>АКТИВНОСТЬ</a:t>
              </a:r>
              <a:endParaRPr lang="ru-RU" sz="1400" b="1" dirty="0"/>
            </a:p>
          </p:txBody>
        </p:sp>
        <p:pic>
          <p:nvPicPr>
            <p:cNvPr id="15" name="Picture 2" descr="\\FOTOMASTER\Users\Public\хрень\Архив материалов3\Иконки\PNG\PNG_icons_federal_projects\icon_p (29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85" y="1700808"/>
              <a:ext cx="595699" cy="595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508635" y="2268161"/>
              <a:ext cx="11515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УЧИТЕЛЬ</a:t>
              </a:r>
            </a:p>
            <a:p>
              <a:r>
                <a:rPr lang="ru-RU" sz="1600" b="1" dirty="0" smtClean="0"/>
                <a:t>БУДУЩЕГО</a:t>
              </a:r>
              <a:endParaRPr lang="ru-RU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06384" y="5229200"/>
              <a:ext cx="136637" cy="25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sz="1600" b="1" dirty="0"/>
            </a:p>
          </p:txBody>
        </p:sp>
        <p:pic>
          <p:nvPicPr>
            <p:cNvPr id="19" name="Picture 2" descr="\\FOTOMASTER\Users\Public\хрень\Архив материалов3\Иконки\PNG\PNG_icons_federal_projects\icon_p (27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994" y="4104287"/>
              <a:ext cx="690910" cy="50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560028" y="4653136"/>
              <a:ext cx="16347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 smtClean="0"/>
                <a:t>ПОДДЕРЖКА</a:t>
              </a:r>
            </a:p>
            <a:p>
              <a:pPr algn="ctr"/>
              <a:r>
                <a:rPr lang="ru-RU" sz="1400" b="1" dirty="0" smtClean="0"/>
                <a:t>СЕМЕЙ,</a:t>
              </a:r>
            </a:p>
            <a:p>
              <a:pPr algn="ctr"/>
              <a:r>
                <a:rPr lang="ru-RU" sz="1400" b="1" dirty="0" smtClean="0"/>
                <a:t>ИМЕЮЩИХ ДЕТЕЙ</a:t>
              </a:r>
            </a:p>
          </p:txBody>
        </p:sp>
      </p:grpSp>
      <p:pic>
        <p:nvPicPr>
          <p:cNvPr id="94" name="Picture 4" descr="\\FOTOMASTER\Users\Public\Отчет по компетенциям 2020\лого оьразовапние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4099"/>
            <a:ext cx="2640678" cy="26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8481436" y="2738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179512" y="1166043"/>
            <a:ext cx="2330783" cy="106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chemeClr val="tx2"/>
              </a:solidFill>
              <a:latin typeface="PF DinDisplay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71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FOTOMASTER\Users\Public\ИНФОГРАФИКА\Иллюстрации\EPS\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5783089" cy="25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99592" y="3140968"/>
            <a:ext cx="7272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USER\Desktop\6ecc69dc60afc9aeb4fd7452d385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232102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02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2564" y="0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07504" y="412302"/>
            <a:ext cx="1080000" cy="108000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M:\ИНФОГРАФИКА\Иконки\PNG\PNG_icons_basic\icon_basic (4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65" y="640233"/>
            <a:ext cx="700535" cy="7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ИНФОГРАФИКА\Иконки\PNG\PNG_icons_basic\icon_basic (6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547" y="412304"/>
            <a:ext cx="2058038" cy="21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836712"/>
            <a:ext cx="417646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PF DinDisplay Pro Medium" pitchFamily="2" charset="0"/>
            </a:endParaRPr>
          </a:p>
          <a:p>
            <a:pPr algn="ctr"/>
            <a:endParaRPr lang="ru-RU" sz="1000" dirty="0" smtClean="0">
              <a:latin typeface="PF DinDisplay Pro Medium" pitchFamily="2" charset="0"/>
            </a:endParaRPr>
          </a:p>
          <a:p>
            <a:pPr algn="ctr"/>
            <a:r>
              <a:rPr lang="ru-RU" sz="2800" dirty="0" smtClean="0">
                <a:latin typeface="PF DinDisplay Pro Medium" pitchFamily="2" charset="0"/>
              </a:rPr>
              <a:t>объем финансирования </a:t>
            </a:r>
          </a:p>
          <a:p>
            <a:pPr algn="ctr"/>
            <a:r>
              <a:rPr lang="ru-RU" sz="2800" dirty="0" smtClean="0">
                <a:latin typeface="PF DinDisplay Pro Medium" pitchFamily="2" charset="0"/>
              </a:rPr>
              <a:t>на выполнение муниципального задания в 2020 году</a:t>
            </a:r>
            <a:r>
              <a:rPr lang="ru-RU" sz="2800" b="1" dirty="0" smtClean="0">
                <a:solidFill>
                  <a:srgbClr val="336699"/>
                </a:solidFill>
                <a:latin typeface="PF DinDisplay Pro Light" pitchFamily="2" charset="0"/>
              </a:rPr>
              <a:t> </a:t>
            </a:r>
          </a:p>
          <a:p>
            <a:pPr algn="ctr"/>
            <a:endParaRPr lang="ru-RU" sz="2800" b="1" dirty="0">
              <a:solidFill>
                <a:srgbClr val="336699"/>
              </a:solidFill>
              <a:latin typeface="PF DinDisplay Pro Light" pitchFamily="2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4 996,849 тыс</a:t>
            </a:r>
            <a:r>
              <a:rPr lang="ru-RU" sz="3200" b="1" dirty="0">
                <a:solidFill>
                  <a:schemeClr val="tx2"/>
                </a:solidFill>
                <a:latin typeface="PF DinDisplay Pro Medium" pitchFamily="2" charset="0"/>
              </a:rPr>
              <a:t>. руб.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endParaRPr lang="ru-RU" sz="100" dirty="0"/>
          </a:p>
          <a:p>
            <a:endParaRPr lang="ru-RU" sz="100" dirty="0" smtClean="0"/>
          </a:p>
          <a:p>
            <a:pPr algn="ctr"/>
            <a:r>
              <a:rPr lang="ru-RU" sz="2800" dirty="0" smtClean="0">
                <a:latin typeface="PF DinDisplay Pro Medium" pitchFamily="2" charset="0"/>
              </a:rPr>
              <a:t>Привлечено внебюджетных средств  </a:t>
            </a:r>
            <a:r>
              <a:rPr lang="ru-RU" sz="3200" b="1" dirty="0" smtClean="0">
                <a:solidFill>
                  <a:srgbClr val="336699"/>
                </a:solidFill>
                <a:latin typeface="PF DinDisplay Pro Medium" pitchFamily="2" charset="0"/>
              </a:rPr>
              <a:t>522,0 </a:t>
            </a:r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тыс</a:t>
            </a:r>
            <a:r>
              <a:rPr lang="ru-RU" sz="3200" b="1" dirty="0">
                <a:solidFill>
                  <a:schemeClr val="tx2"/>
                </a:solidFill>
                <a:latin typeface="PF DinDisplay Pro Medium" pitchFamily="2" charset="0"/>
              </a:rPr>
              <a:t>. </a:t>
            </a:r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руб.</a:t>
            </a:r>
            <a:endParaRPr lang="ru-RU" sz="32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2052" name="Picture 4" descr="M:\ИНФОГРАФИКА\Иконки\PNG\PNG_icons_basic\icon_basic (6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359" y="2780928"/>
            <a:ext cx="916780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ИНФОГРАФИКА\Иконки\PNG\PNG_icons_basic\icon_basic (125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844551" cy="84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06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01620" y="3950165"/>
            <a:ext cx="0" cy="28834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482" y="2996058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" pitchFamily="2" charset="0"/>
              </a:rPr>
              <a:t>ФЕДЕРАЛЬНЫЙ   ПРОЕКТ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СОВРЕМЕННАЯ  ШКОЛА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76470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 Medium" pitchFamily="2" charset="0"/>
              </a:rPr>
              <a:t>НАЦИОНАЛЬНЫЙ  ПРОЕКТ </a:t>
            </a:r>
          </a:p>
          <a:p>
            <a:endParaRPr lang="ru-RU" b="1" dirty="0" smtClean="0">
              <a:solidFill>
                <a:schemeClr val="bg1"/>
              </a:solidFill>
              <a:latin typeface="PF DinDisplay Pro Medium" pitchFamily="2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PF DinDisplay Pro Medium" pitchFamily="2" charset="0"/>
              </a:rPr>
              <a:t>ОБРАЗОВАНИЕ</a:t>
            </a:r>
            <a:endParaRPr lang="ru-RU" sz="36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552" y="2858989"/>
            <a:ext cx="1150781" cy="11400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3" name="Picture 3" descr="\\FOTOMASTER\Users\Public\хрень\Архив материалов3\Иконки\PNG\PNG_icons_federal_projects\icon_p (2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84" y="3007645"/>
            <a:ext cx="842185" cy="8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27784" y="4933037"/>
            <a:ext cx="6192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F DinDisplay Pro" pitchFamily="2" charset="0"/>
              </a:rPr>
              <a:t>РЕГИОНАЛЬНЫЙ   ПРОЕКТ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PF DinDisplay Pro Medium" pitchFamily="2" charset="0"/>
              </a:rPr>
              <a:t>СОВРЕМЕННАЯ  ШКОЛА</a:t>
            </a:r>
            <a:endParaRPr lang="ru-RU" sz="2800" b="1" dirty="0">
              <a:solidFill>
                <a:schemeClr val="bg1"/>
              </a:solidFill>
              <a:latin typeface="PF DinDisplay Pro Medium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64009" y="4889629"/>
            <a:ext cx="859719" cy="84362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8" name="Picture 3" descr="\\FOTOMASTER\Users\Public\хрень\Архив материалов3\Иконки\PNG\PNG_icons_federal_projects\icon_p (2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537" y="5013176"/>
            <a:ext cx="629175" cy="6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27584" y="476672"/>
            <a:ext cx="1763440" cy="4611684"/>
            <a:chOff x="827584" y="476672"/>
            <a:chExt cx="1763440" cy="46116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714483" y="2204864"/>
              <a:ext cx="0" cy="288349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3" name="Picture 5" descr="\\FOTOMASTER\Users\Public\Отчет по компетенциям 2020\лого 2 об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6672"/>
              <a:ext cx="1763440" cy="1763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0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7504" y="412302"/>
            <a:ext cx="1080000" cy="1080000"/>
          </a:xfrm>
          <a:prstGeom prst="ellips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8" name="Picture 3" descr="\\FOTOMASTER\Users\Public\хрень\Архив материалов3\Иконки\PNG\PNG_icons_federal_projects\icon_p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92088" cy="7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4581128"/>
            <a:ext cx="8795320" cy="1067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FF0000"/>
              </a:solidFill>
              <a:latin typeface="PF DinDisplay Pro Medium" pitchFamily="2" charset="0"/>
            </a:endParaRPr>
          </a:p>
          <a:p>
            <a:endParaRPr lang="ru-RU" sz="2800" dirty="0">
              <a:solidFill>
                <a:schemeClr val="tx2"/>
              </a:solidFill>
              <a:latin typeface="PF DinDisplay Pro Medium" pitchFamily="2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32656"/>
            <a:ext cx="72728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  <a:latin typeface="PF DinDisplay Pro Medium" pitchFamily="2" charset="0"/>
              </a:rPr>
              <a:t>Создание безопасных и комфортных условий обучения и воспитания детей в соответствии с современными требованиями </a:t>
            </a:r>
            <a:endParaRPr lang="ru-RU" sz="27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700808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реализации  Муниципальной программы «Развитие системы образования  Артемовского городского округа в период 2019-2024г.г.» в ДОУ проведен ряд мероприятий: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06896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противопожарной двери в складском помещении;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дверей во входной группе;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дверей в приемных;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частичная замене оконных блоков в здании ДОУ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ручного металлоискателя;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 бесконтактных термометров, одноразовых медицинских масок,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лапм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локтевых дозаторов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3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07504" y="332656"/>
            <a:ext cx="1080000" cy="1080000"/>
            <a:chOff x="251520" y="412303"/>
            <a:chExt cx="845217" cy="856457"/>
          </a:xfrm>
        </p:grpSpPr>
        <p:sp>
          <p:nvSpPr>
            <p:cNvPr id="9" name="Овал 8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0" name="Picture 3" descr="\\FOTOMASTER\Users\Public\хрень\Архив материалов3\Иконки\PNG\PNG_icons_federal_projects\icon_p (2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88535"/>
              <a:ext cx="707777" cy="70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403648" y="260648"/>
            <a:ext cx="73448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tx2"/>
                </a:solidFill>
                <a:latin typeface="PF DinDisplay Pro Medium" pitchFamily="2" charset="0"/>
              </a:rPr>
              <a:t>Создание безопасных и комфортных условий обучения и воспитания детей в соответствии с современными требованиями </a:t>
            </a:r>
            <a:endParaRPr lang="ru-RU" sz="27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1"/>
            <a:ext cx="190725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152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172819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556792"/>
            <a:ext cx="166801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149080"/>
            <a:ext cx="1740024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933056"/>
            <a:ext cx="203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700808"/>
            <a:ext cx="203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899592" y="3861049"/>
            <a:ext cx="151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Приобретение локтевых дозаторов  антисептиков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3933056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Приобретение </a:t>
            </a:r>
            <a:r>
              <a:rPr lang="ru-RU" sz="1400" b="1" dirty="0" err="1" smtClean="0"/>
              <a:t>рецикуляторов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2420889"/>
            <a:ext cx="15121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замена противопожарной двери в складском помещении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2852936"/>
            <a:ext cx="1973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замене оконных блоков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19871" y="4293096"/>
            <a:ext cx="1872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бесконтактных термометров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2780929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Замена дверей во входной группе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299695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замена дверей в приемных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409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9925" y="260648"/>
            <a:ext cx="388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Развивающая среда</a:t>
            </a:r>
            <a:endParaRPr lang="ru-RU" sz="32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86022" name="Picture 6" descr="C:\Users\USER\Desktop\FSvHQhlds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72600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3528" y="3789040"/>
            <a:ext cx="56886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Развивающие игры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Дидактические пособия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FF0000"/>
                </a:solidFill>
              </a:rPr>
              <a:t>Детскиемузыкальные</a:t>
            </a:r>
            <a:r>
              <a:rPr lang="ru-RU" sz="2400" b="1" dirty="0" smtClean="0">
                <a:solidFill>
                  <a:srgbClr val="FF0000"/>
                </a:solidFill>
              </a:rPr>
              <a:t> инструменты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Канцелярские товары для детей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FF0000"/>
                </a:solidFill>
              </a:rPr>
              <a:t>Игрушки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519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FOTOMASTER\Users\Public\ИНФОГРАФИКА\Иллюстрации\EPS\pattern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339"/>
          <a:stretch/>
        </p:blipFill>
        <p:spPr bwMode="auto">
          <a:xfrm>
            <a:off x="1" y="18004"/>
            <a:ext cx="662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2564" y="27384"/>
            <a:ext cx="0" cy="6858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07504" y="476792"/>
            <a:ext cx="1080000" cy="1080000"/>
            <a:chOff x="251520" y="412303"/>
            <a:chExt cx="845217" cy="856457"/>
          </a:xfrm>
        </p:grpSpPr>
        <p:sp>
          <p:nvSpPr>
            <p:cNvPr id="10" name="Овал 9"/>
            <p:cNvSpPr/>
            <p:nvPr/>
          </p:nvSpPr>
          <p:spPr>
            <a:xfrm>
              <a:off x="251520" y="412303"/>
              <a:ext cx="845217" cy="856457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pic>
          <p:nvPicPr>
            <p:cNvPr id="11" name="Picture 3" descr="\\FOTOMASTER\Users\Public\хрень\Архив материалов3\Иконки\PNG\PNG_icons_federal_projects\icon_p (25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88535"/>
              <a:ext cx="707777" cy="70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4"/>
          <p:cNvSpPr txBox="1">
            <a:spLocks/>
          </p:cNvSpPr>
          <p:nvPr/>
        </p:nvSpPr>
        <p:spPr>
          <a:xfrm>
            <a:off x="1341391" y="332656"/>
            <a:ext cx="7407073" cy="1296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5814" y="332656"/>
            <a:ext cx="4016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PF DinDisplay Pro Medium" pitchFamily="2" charset="0"/>
              </a:rPr>
              <a:t>Развивающая</a:t>
            </a:r>
            <a:r>
              <a:rPr lang="ru-RU" sz="3600" b="1" dirty="0" smtClean="0">
                <a:solidFill>
                  <a:schemeClr val="tx2"/>
                </a:solidFill>
                <a:latin typeface="PF DinDisplay Pro Medium" pitchFamily="2" charset="0"/>
              </a:rPr>
              <a:t> среда</a:t>
            </a:r>
            <a:endParaRPr lang="ru-RU" sz="3600" b="1" dirty="0">
              <a:solidFill>
                <a:schemeClr val="tx2"/>
              </a:solidFill>
              <a:latin typeface="PF DinDisplay Pro Medium" pitchFamily="2" charset="0"/>
            </a:endParaRP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052736"/>
            <a:ext cx="22440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44824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645024"/>
            <a:ext cx="2088232" cy="268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86104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908720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536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557</Words>
  <Application>Microsoft Office PowerPoint</Application>
  <PresentationFormat>Экран (4:3)</PresentationFormat>
  <Paragraphs>192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Отчет об итогах работы  МУНИЦИПАЛЬНОГО БЮДЖЕТНОГО ДОШКОЛЬНОГО ОБРАЗОВАТЕЛЬНОГО УЧРЕЖДЕНИЯ «ДЕТСКИЙ САД № 38»  в 2020 году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</dc:creator>
  <cp:lastModifiedBy>USER</cp:lastModifiedBy>
  <cp:revision>505</cp:revision>
  <dcterms:created xsi:type="dcterms:W3CDTF">2020-02-10T18:35:28Z</dcterms:created>
  <dcterms:modified xsi:type="dcterms:W3CDTF">2021-04-20T03:27:26Z</dcterms:modified>
</cp:coreProperties>
</file>